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664" r:id="rId3"/>
    <p:sldId id="304" r:id="rId4"/>
    <p:sldId id="665" r:id="rId5"/>
    <p:sldId id="792" r:id="rId6"/>
    <p:sldId id="793" r:id="rId7"/>
    <p:sldId id="794" r:id="rId8"/>
    <p:sldId id="795" r:id="rId9"/>
    <p:sldId id="796" r:id="rId10"/>
    <p:sldId id="797" r:id="rId11"/>
    <p:sldId id="798" r:id="rId12"/>
    <p:sldId id="799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730" r:id="rId21"/>
    <p:sldId id="731" r:id="rId22"/>
    <p:sldId id="732" r:id="rId23"/>
    <p:sldId id="733" r:id="rId24"/>
    <p:sldId id="780" r:id="rId25"/>
    <p:sldId id="781" r:id="rId26"/>
    <p:sldId id="736" r:id="rId27"/>
    <p:sldId id="784" r:id="rId28"/>
    <p:sldId id="785" r:id="rId29"/>
    <p:sldId id="786" r:id="rId30"/>
    <p:sldId id="787" r:id="rId31"/>
    <p:sldId id="788" r:id="rId32"/>
    <p:sldId id="789" r:id="rId33"/>
    <p:sldId id="790" r:id="rId34"/>
    <p:sldId id="742" r:id="rId35"/>
    <p:sldId id="302" r:id="rId36"/>
    <p:sldId id="743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1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07 – While Loops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 “magic” literal values, replace them in your code with named </a:t>
            </a:r>
            <a:r>
              <a:rPr lang="en-US" b="1" i="1" dirty="0" smtClean="0"/>
              <a:t>constants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Constants should be ALL CAPS 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/>
              <a:t>” (underscore) to separate the words</a:t>
            </a:r>
          </a:p>
          <a:p>
            <a:pPr lvl="1"/>
            <a:r>
              <a:rPr lang="en-US" dirty="0"/>
              <a:t>This follows CMSC 201 Coding </a:t>
            </a:r>
            <a:r>
              <a:rPr lang="en-US" dirty="0" smtClean="0"/>
              <a:t>Standards</a:t>
            </a:r>
          </a:p>
          <a:p>
            <a:pPr lvl="3"/>
            <a:endParaRPr lang="en-US" dirty="0"/>
          </a:p>
          <a:p>
            <a:r>
              <a:rPr lang="en-US" dirty="0" smtClean="0"/>
              <a:t>Having a variable name also means that typos will be caught more easily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4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Clarification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01959" cy="4517689"/>
          </a:xfrm>
        </p:spPr>
        <p:txBody>
          <a:bodyPr/>
          <a:lstStyle/>
          <a:p>
            <a:r>
              <a:rPr lang="en-US" dirty="0" smtClean="0"/>
              <a:t>After using constants, the code might look like: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MENU_QUIT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options listed above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1900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2017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MENU_QUIT: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MIN_YEAR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MAX_YEAR: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07691" cy="451768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Constants make it easy to update values – why?</a:t>
            </a:r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6206" y="2592263"/>
            <a:ext cx="27841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value &lt; 21: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326" y="4561432"/>
            <a:ext cx="5689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DRINKING_AGE: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08298" y="4981076"/>
            <a:ext cx="1949116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9853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80339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0735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“Magic”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also have “magic” characters or strings</a:t>
            </a:r>
          </a:p>
          <a:p>
            <a:pPr lvl="1"/>
            <a:r>
              <a:rPr lang="en-US" dirty="0" smtClean="0"/>
              <a:t>Use constants to prevent </a:t>
            </a:r>
            <a:r>
              <a:rPr lang="en-US" u="sng" dirty="0" smtClean="0"/>
              <a:t>any</a:t>
            </a:r>
            <a:r>
              <a:rPr lang="en-US" dirty="0" smtClean="0"/>
              <a:t> “magic” values</a:t>
            </a:r>
          </a:p>
          <a:p>
            <a:r>
              <a:rPr lang="en-US" dirty="0" smtClean="0"/>
              <a:t>For example, a blackjack program that uses </a:t>
            </a:r>
            <a:br>
              <a:rPr lang="en-US" dirty="0" smtClean="0"/>
            </a:br>
            <a:r>
              <a:rPr lang="en-US" dirty="0" smtClean="0"/>
              <a:t>the strings 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 smtClean="0"/>
              <a:t>” for hit, and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” for stay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Which of these options is easier to understand?</a:t>
            </a:r>
          </a:p>
          <a:p>
            <a:pPr lvl="1"/>
            <a:r>
              <a:rPr lang="en-US" dirty="0" smtClean="0"/>
              <a:t>Which is easier to update if it’s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634" y="4160515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"H":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633" y="4804096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HIT: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0570" cy="4517689"/>
          </a:xfrm>
        </p:spPr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MD_TAX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0.06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subtotal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(subtotal)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  = 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total is:"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5928" y="2823815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easy to update if tax rate changes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359868" y="4807670"/>
            <a:ext cx="65367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13543" y="4234030"/>
            <a:ext cx="205504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know exactly what this number is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Acceptable “Magic” Literals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everything needs to be made a constant!</a:t>
            </a:r>
          </a:p>
          <a:p>
            <a:pPr lvl="1"/>
            <a:r>
              <a:rPr lang="en-US" dirty="0" smtClean="0"/>
              <a:t>0 and 1 as initial or incremental values</a:t>
            </a:r>
          </a:p>
          <a:p>
            <a:pPr lvl="1"/>
            <a:r>
              <a:rPr lang="en-US" dirty="0" smtClean="0"/>
              <a:t>100 when calculating percentages</a:t>
            </a:r>
          </a:p>
          <a:p>
            <a:pPr lvl="1"/>
            <a:r>
              <a:rPr lang="en-US" dirty="0" smtClean="0"/>
              <a:t>2 when checking if a number is even or odd</a:t>
            </a:r>
          </a:p>
          <a:p>
            <a:pPr lvl="1"/>
            <a:r>
              <a:rPr lang="en-US" dirty="0" smtClean="0"/>
              <a:t>Numbers in mathematical formulas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0.5*base*height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2*pi*(radius**2)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Most strings </a:t>
            </a:r>
            <a:r>
              <a:rPr lang="en-US" u="sng" dirty="0" smtClean="0"/>
              <a:t>don’t</a:t>
            </a:r>
            <a:r>
              <a:rPr lang="en-US" dirty="0" smtClean="0"/>
              <a:t> need to be constants</a:t>
            </a:r>
          </a:p>
          <a:p>
            <a:pPr lvl="1"/>
            <a:r>
              <a:rPr lang="en-US" dirty="0" smtClean="0"/>
              <a:t>Only if the value has a meaning or specific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these should be a constant instead?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20: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of these should be a constant instead?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20: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53" y="330792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953" y="2437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953" y="287277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953" y="4178225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953" y="4613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953" y="50485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953" y="374307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953" y="59188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953" y="5483672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2643" y="2828724"/>
            <a:ext cx="2837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Could argue that this should be MIN_AGE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555339" y="3527262"/>
            <a:ext cx="2166731" cy="97886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75274" y="4512517"/>
            <a:ext cx="2837468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“yes” is used as an option through the whole program, this should be a constant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005633" y="5858005"/>
            <a:ext cx="1188495" cy="3951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 Constants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go </a:t>
            </a:r>
            <a:r>
              <a:rPr lang="en-US" u="sng" dirty="0" smtClean="0"/>
              <a:t>before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after your header comment</a:t>
            </a:r>
          </a:p>
          <a:p>
            <a:endParaRPr lang="en-US" dirty="0"/>
          </a:p>
          <a:p>
            <a:r>
              <a:rPr lang="en-US" dirty="0" smtClean="0"/>
              <a:t>All variables</a:t>
            </a:r>
            <a:br>
              <a:rPr lang="en-US" dirty="0" smtClean="0"/>
            </a:br>
            <a:r>
              <a:rPr lang="en-US" dirty="0" smtClean="0"/>
              <a:t>that aren’t</a:t>
            </a:r>
            <a:br>
              <a:rPr lang="en-US" dirty="0" smtClean="0"/>
            </a:br>
            <a:r>
              <a:rPr lang="en-US" dirty="0" smtClean="0"/>
              <a:t>constants must</a:t>
            </a:r>
            <a:br>
              <a:rPr lang="en-US" dirty="0" smtClean="0"/>
            </a:br>
            <a:r>
              <a:rPr lang="en-US" dirty="0" smtClean="0"/>
              <a:t>still be </a:t>
            </a:r>
            <a:r>
              <a:rPr lang="en-US" u="sng" dirty="0" smtClean="0"/>
              <a:t>inside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3118186"/>
            <a:ext cx="5439266" cy="329755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hw2_part6.py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etc...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WEEK_LEN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&gt;= 1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&lt;=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etc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437522" y="4034672"/>
            <a:ext cx="2077157" cy="7431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In some languages (like C, C++, and Java), you can create variables that CANNOT be changed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code changes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that </a:t>
            </a:r>
            <a:br>
              <a:rPr lang="en-US" sz="3200" dirty="0" smtClean="0"/>
            </a:br>
            <a:r>
              <a:rPr lang="en-US" sz="3200" dirty="0" smtClean="0"/>
              <a:t>it </a:t>
            </a:r>
            <a:r>
              <a:rPr lang="en-US" sz="3200" i="1" dirty="0" smtClean="0"/>
              <a:t>should </a:t>
            </a:r>
            <a:r>
              <a:rPr lang="en-US" sz="3200" b="1" i="1" dirty="0" smtClean="0"/>
              <a:t>not</a:t>
            </a:r>
            <a:r>
              <a:rPr lang="en-US" sz="3200" dirty="0" smtClean="0"/>
              <a:t>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Interactive loops</a:t>
            </a:r>
          </a:p>
          <a:p>
            <a:pPr lvl="1"/>
            <a:r>
              <a:rPr lang="en-US" sz="3200" dirty="0"/>
              <a:t>Infinite loops and other </a:t>
            </a:r>
            <a:r>
              <a:rPr lang="en-US" sz="3200" dirty="0" smtClean="0"/>
              <a:t>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6967" y="2693988"/>
            <a:ext cx="8570067" cy="1470025"/>
          </a:xfrm>
        </p:spPr>
        <p:txBody>
          <a:bodyPr/>
          <a:lstStyle/>
          <a:p>
            <a:r>
              <a:rPr lang="en-US" dirty="0" smtClean="0"/>
              <a:t>Sentinel Values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930678" y="4676700"/>
            <a:ext cx="7756122" cy="11279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54" y="383646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56492" y="2502948"/>
            <a:ext cx="1334453" cy="3923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Sentinel values </a:t>
            </a:r>
            <a:r>
              <a:rPr lang="en-US" dirty="0" smtClean="0"/>
              <a:t>“guard” the end of your input</a:t>
            </a:r>
          </a:p>
          <a:p>
            <a:r>
              <a:rPr lang="en-US" dirty="0" smtClean="0"/>
              <a:t>They are used:</a:t>
            </a:r>
          </a:p>
          <a:p>
            <a:pPr lvl="1"/>
            <a:r>
              <a:rPr lang="en-US" dirty="0" smtClean="0"/>
              <a:t>When you don’t know the number of entries</a:t>
            </a:r>
          </a:p>
          <a:p>
            <a:pPr lvl="1"/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 to control data entry</a:t>
            </a:r>
          </a:p>
          <a:p>
            <a:pPr lvl="1"/>
            <a:r>
              <a:rPr lang="en-US" dirty="0" smtClean="0"/>
              <a:t>To let the user indicate an “end” to the data</a:t>
            </a:r>
          </a:p>
          <a:p>
            <a:endParaRPr lang="en-US" dirty="0" smtClean="0"/>
          </a:p>
          <a:p>
            <a:r>
              <a:rPr lang="en-US" dirty="0" smtClean="0"/>
              <a:t>Common sentinel values include: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QUIT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041" y="3648250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loop variable with user input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42195" y="4501861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1940" y="5024159"/>
            <a:ext cx="528211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check for the termination condition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857354" y="5103955"/>
            <a:ext cx="2744586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628" y="6087918"/>
            <a:ext cx="483464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get a new value for the loop variable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409121" y="5734554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71209" y="3116748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sentinel values should be saved as a constant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57200" y="3343247"/>
            <a:ext cx="1714009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END: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0561" y="3055965"/>
            <a:ext cx="3706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tell the user how to stop entering data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94961" y="3830275"/>
            <a:ext cx="554477" cy="7508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24147" y="4854629"/>
            <a:ext cx="432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use the value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before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asking for the next one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43212" y="5182051"/>
            <a:ext cx="914399" cy="321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2238" y="3539798"/>
            <a:ext cx="442709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We’ll cover how to put constants into an input string later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loop example uses a </a:t>
            </a:r>
            <a:r>
              <a:rPr lang="en-US" b="1" i="1" dirty="0" smtClean="0"/>
              <a:t>priming read</a:t>
            </a:r>
            <a:endParaRPr lang="en-US" dirty="0" smtClean="0"/>
          </a:p>
          <a:p>
            <a:pPr lvl="1"/>
            <a:r>
              <a:rPr lang="en-US" dirty="0" smtClean="0"/>
              <a:t>We “prime” the loop by reading in information before the loop runs the first time</a:t>
            </a:r>
          </a:p>
          <a:p>
            <a:pPr lvl="3"/>
            <a:endParaRPr lang="en-US" dirty="0"/>
          </a:p>
          <a:p>
            <a:r>
              <a:rPr lang="en-US" dirty="0" smtClean="0"/>
              <a:t>We duplicate the line of code asking for input</a:t>
            </a:r>
          </a:p>
          <a:p>
            <a:pPr lvl="1"/>
            <a:r>
              <a:rPr lang="en-US" dirty="0" smtClean="0"/>
              <a:t>Once </a:t>
            </a:r>
            <a:r>
              <a:rPr lang="en-US" u="sng" dirty="0" smtClean="0"/>
              <a:t>before</a:t>
            </a:r>
            <a:r>
              <a:rPr lang="en-US" dirty="0" smtClean="0"/>
              <a:t> the loop</a:t>
            </a:r>
          </a:p>
          <a:p>
            <a:pPr lvl="1"/>
            <a:r>
              <a:rPr lang="en-US" dirty="0" smtClean="0"/>
              <a:t>And then </a:t>
            </a:r>
            <a:r>
              <a:rPr lang="en-US" u="sng" dirty="0" smtClean="0"/>
              <a:t>inside</a:t>
            </a:r>
            <a:r>
              <a:rPr lang="en-US" dirty="0" smtClean="0"/>
              <a:t> the loop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Flags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Sometimes, 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loop has many restrictions or requirements</a:t>
            </a:r>
          </a:p>
          <a:p>
            <a:pPr lvl="1"/>
            <a:r>
              <a:rPr lang="en-US" dirty="0" smtClean="0"/>
              <a:t>Expressing them in one giant conditional is difficult, or maybe even impossible</a:t>
            </a:r>
          </a:p>
          <a:p>
            <a:pPr lvl="3"/>
            <a:endParaRPr lang="en-US" dirty="0"/>
          </a:p>
          <a:p>
            <a:r>
              <a:rPr lang="en-US" dirty="0" smtClean="0"/>
              <a:t>Instead, break the problem down into the separate parts, and use a single Boolean </a:t>
            </a:r>
            <a:br>
              <a:rPr lang="en-US" dirty="0" smtClean="0"/>
            </a:br>
            <a:r>
              <a:rPr lang="en-US" dirty="0" smtClean="0"/>
              <a:t>“flag” value as the loop variable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requirements to satisfy</a:t>
            </a:r>
          </a:p>
          <a:p>
            <a:pPr lvl="1"/>
            <a:r>
              <a:rPr lang="en-US" dirty="0" smtClean="0"/>
              <a:t>Password must be at least 8 characters long, </a:t>
            </a:r>
            <a:br>
              <a:rPr lang="en-US" dirty="0" smtClean="0"/>
            </a:br>
            <a:r>
              <a:rPr lang="en-US" dirty="0" smtClean="0"/>
              <a:t>no longer than 20 characters, and have no</a:t>
            </a:r>
            <a:br>
              <a:rPr lang="en-US" dirty="0" smtClean="0"/>
            </a:br>
            <a:r>
              <a:rPr lang="en-US" dirty="0" smtClean="0"/>
              <a:t>spaces or underscores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Multiple ways to satisfy the requirements</a:t>
            </a:r>
          </a:p>
          <a:p>
            <a:pPr lvl="1"/>
            <a:r>
              <a:rPr lang="en-US" dirty="0" smtClean="0"/>
              <a:t>Grade must be between 0 and 100, </a:t>
            </a:r>
            <a:br>
              <a:rPr lang="en-US" dirty="0" smtClean="0"/>
            </a:br>
            <a:r>
              <a:rPr lang="en-US" dirty="0" smtClean="0"/>
              <a:t>unless extra credit is allowed, in which </a:t>
            </a:r>
            <a:br>
              <a:rPr lang="en-US" dirty="0" smtClean="0"/>
            </a:br>
            <a:r>
              <a:rPr lang="en-US" dirty="0" smtClean="0"/>
              <a:t>case it can be over 100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Boolean value used to control the while loop</a:t>
            </a:r>
          </a:p>
          <a:p>
            <a:pPr lvl="1"/>
            <a:r>
              <a:rPr lang="en-US" sz="3200" dirty="0"/>
              <a:t>Communicates </a:t>
            </a:r>
            <a:r>
              <a:rPr lang="en-US" sz="3200" dirty="0" smtClean="0"/>
              <a:t>if the </a:t>
            </a:r>
            <a:r>
              <a:rPr lang="en-US" sz="3200" dirty="0"/>
              <a:t>requirements </a:t>
            </a:r>
            <a:br>
              <a:rPr lang="en-US" sz="3200" dirty="0"/>
            </a:br>
            <a:r>
              <a:rPr lang="en-US" sz="3200" dirty="0"/>
              <a:t>have been </a:t>
            </a:r>
            <a:r>
              <a:rPr lang="en-US" sz="3200" dirty="0" smtClean="0"/>
              <a:t>satisfied yet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Value should evaluate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while the requirements have</a:t>
            </a:r>
            <a:br>
              <a:rPr lang="en-US" dirty="0" smtClean="0"/>
            </a:br>
            <a:r>
              <a:rPr lang="en-US" u="sng" dirty="0" smtClean="0"/>
              <a:t>not</a:t>
            </a:r>
            <a:r>
              <a:rPr lang="en-US" dirty="0" smtClean="0"/>
              <a:t> been met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36" y="2514430"/>
            <a:ext cx="3288092" cy="406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5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dirty="0" smtClean="0"/>
              <a:t>Assuming that all requirements are satisfied</a:t>
            </a:r>
          </a:p>
          <a:p>
            <a:pPr lvl="2"/>
            <a:r>
              <a:rPr lang="en-US" dirty="0" smtClean="0"/>
              <a:t>(Set the Boolean flag so that the loop would exit)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requirement individually</a:t>
            </a:r>
          </a:p>
          <a:p>
            <a:pPr lvl="1"/>
            <a:r>
              <a:rPr lang="en-US" dirty="0" smtClean="0"/>
              <a:t>For each requirement, if it isn’t satisfied, </a:t>
            </a:r>
            <a:br>
              <a:rPr lang="en-US" dirty="0" smtClean="0"/>
            </a:br>
            <a:r>
              <a:rPr lang="en-US" dirty="0" smtClean="0"/>
              <a:t>change the Boolean flag so the loop repeats</a:t>
            </a:r>
          </a:p>
          <a:p>
            <a:pPr lvl="2"/>
            <a:r>
              <a:rPr lang="en-US" dirty="0" smtClean="0"/>
              <a:t>(Optionally, print out what the failure was)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Layout – Multiple 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28581" cy="4517689"/>
          </a:xfrm>
        </p:spPr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  <a:endParaRPr lang="en-US" dirty="0" smtClean="0"/>
          </a:p>
          <a:p>
            <a:pPr lvl="1"/>
            <a:r>
              <a:rPr lang="en-US" dirty="0" smtClean="0"/>
              <a:t>Getting the user’s input</a:t>
            </a:r>
            <a:endParaRPr lang="en-US" dirty="0"/>
          </a:p>
          <a:p>
            <a:pPr lvl="1"/>
            <a:r>
              <a:rPr lang="en-US" u="sng" dirty="0" smtClean="0"/>
              <a:t>Don’t</a:t>
            </a:r>
            <a:r>
              <a:rPr lang="en-US" dirty="0" smtClean="0"/>
              <a:t> assume the requirements have been met</a:t>
            </a:r>
          </a:p>
          <a:p>
            <a:pPr lvl="2"/>
            <a:r>
              <a:rPr lang="en-US" dirty="0" smtClean="0"/>
              <a:t>(Do not change the Boolean flag at the start of the loop)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Check each way of satisfying the requirements</a:t>
            </a:r>
          </a:p>
          <a:p>
            <a:pPr lvl="1"/>
            <a:r>
              <a:rPr lang="en-US" dirty="0" smtClean="0"/>
              <a:t>If one of the ways satisfies the requirements,</a:t>
            </a:r>
            <a:br>
              <a:rPr lang="en-US" dirty="0" smtClean="0"/>
            </a:br>
            <a:r>
              <a:rPr lang="en-US" dirty="0" smtClean="0"/>
              <a:t>change the Boolean flag so the loop </a:t>
            </a:r>
            <a:r>
              <a:rPr lang="en-US" u="sng" dirty="0" smtClean="0"/>
              <a:t>doesn’t</a:t>
            </a:r>
            <a:r>
              <a:rPr lang="en-US" dirty="0" smtClean="0"/>
              <a:t>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8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56550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(M)</a:t>
            </a:r>
          </a:p>
          <a:p>
            <a:pPr lvl="1"/>
            <a:r>
              <a:rPr lang="en-US" dirty="0" smtClean="0"/>
              <a:t>Meta is another key, like “Control”</a:t>
            </a:r>
          </a:p>
          <a:p>
            <a:pPr lvl="1"/>
            <a:r>
              <a:rPr lang="en-US" dirty="0" smtClean="0"/>
              <a:t>You can hold “Alt” down</a:t>
            </a:r>
            <a:r>
              <a:rPr lang="en-US" dirty="0"/>
              <a:t> or you can</a:t>
            </a:r>
            <a:r>
              <a:rPr lang="en-US" dirty="0" smtClean="0"/>
              <a:t> </a:t>
            </a:r>
            <a:r>
              <a:rPr lang="en-US" dirty="0"/>
              <a:t>hit “Esc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“Alt” may not work on Macs</a:t>
            </a:r>
            <a:endParaRPr lang="en-US" dirty="0"/>
          </a:p>
          <a:p>
            <a:pPr lvl="2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M+g+g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Brings up a prompt at the bottom of the screen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ype in a number (and hit enter) to go to that line of your file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96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Must have completed the AI Quiz to see it</a:t>
            </a:r>
          </a:p>
          <a:p>
            <a:pPr lvl="1"/>
            <a:r>
              <a:rPr lang="en-US" dirty="0" smtClean="0"/>
              <a:t>Due by Friday (Sept 24th) 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Pre Lab 5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Magic wand (adapted from):</a:t>
            </a:r>
          </a:p>
          <a:p>
            <a:pPr lvl="1"/>
            <a:r>
              <a:rPr lang="en-US" sz="2000" dirty="0"/>
              <a:t>https://commons.wikimedia.org/wiki/File:Magic_wand.svg</a:t>
            </a:r>
          </a:p>
          <a:p>
            <a:endParaRPr lang="en-US" sz="2000" dirty="0"/>
          </a:p>
          <a:p>
            <a:r>
              <a:rPr lang="en-US" sz="2000" dirty="0"/>
              <a:t>Sentry guard (adapted from):</a:t>
            </a:r>
          </a:p>
          <a:p>
            <a:pPr lvl="1"/>
            <a:r>
              <a:rPr lang="en-US" sz="2000" dirty="0"/>
              <a:t>www.publicdomainpictures.net/view-image.php?image=160669</a:t>
            </a:r>
          </a:p>
          <a:p>
            <a:endParaRPr lang="en-US" sz="2000" dirty="0" smtClean="0"/>
          </a:p>
          <a:p>
            <a:r>
              <a:rPr lang="en-US" sz="2000" dirty="0" smtClean="0"/>
              <a:t>Flag waver:</a:t>
            </a:r>
          </a:p>
          <a:p>
            <a:pPr lvl="1"/>
            <a:r>
              <a:rPr lang="en-US" sz="2000" dirty="0"/>
              <a:t>https://pixabay.com/p-34873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constants and their </a:t>
            </a:r>
            <a:r>
              <a:rPr lang="en-US" dirty="0" smtClean="0"/>
              <a:t>importance</a:t>
            </a:r>
          </a:p>
          <a:p>
            <a:endParaRPr lang="en-US" dirty="0"/>
          </a:p>
          <a:p>
            <a:r>
              <a:rPr lang="en-US" dirty="0" smtClean="0"/>
              <a:t>To explore more and different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Sentinel loops</a:t>
            </a:r>
          </a:p>
          <a:p>
            <a:pPr lvl="1"/>
            <a:r>
              <a:rPr lang="en-US" dirty="0" smtClean="0"/>
              <a:t>Boolean flags</a:t>
            </a:r>
          </a:p>
          <a:p>
            <a:r>
              <a:rPr lang="en-US" dirty="0" smtClean="0"/>
              <a:t>To get more </a:t>
            </a:r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 (and Magic)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</a:t>
            </a:r>
            <a:r>
              <a:rPr lang="en-US" b="1" i="1" dirty="0" smtClean="0"/>
              <a:t>literal values </a:t>
            </a:r>
            <a:r>
              <a:rPr lang="en-US" dirty="0" smtClean="0"/>
              <a:t>are any integer, </a:t>
            </a:r>
            <a:br>
              <a:rPr lang="en-US" dirty="0" smtClean="0"/>
            </a:br>
            <a:r>
              <a:rPr lang="en-US" dirty="0" smtClean="0"/>
              <a:t>float, or string that is </a:t>
            </a:r>
            <a:r>
              <a:rPr lang="en-US" i="1" dirty="0" smtClean="0"/>
              <a:t>literally</a:t>
            </a:r>
            <a:r>
              <a:rPr lang="en-US" dirty="0" smtClean="0"/>
              <a:t> in the code</a:t>
            </a:r>
          </a:p>
          <a:p>
            <a:r>
              <a:rPr lang="en-US" dirty="0" smtClean="0"/>
              <a:t>Literals often have a specific meaning</a:t>
            </a:r>
            <a:endParaRPr lang="en-US" dirty="0"/>
          </a:p>
          <a:p>
            <a:pPr lvl="1"/>
            <a:r>
              <a:rPr lang="en-US" dirty="0" smtClean="0"/>
              <a:t>The strings “no” or “yes” as valid user choices</a:t>
            </a:r>
          </a:p>
          <a:p>
            <a:pPr lvl="1"/>
            <a:r>
              <a:rPr lang="en-US" dirty="0" smtClean="0"/>
              <a:t>Having 7 days of the week, or 12 months in a year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meaning of these literals can be difficult to figure out as the program gets longer, or as you work with code you didn’t write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5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&gt; 2017: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Value 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 pieces of code below do/mean?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year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2017: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56942" y="2818614"/>
            <a:ext cx="7080425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82187" y="3299381"/>
            <a:ext cx="481238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Weeks in a year?  Cards in a deck?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27264" y="3902425"/>
            <a:ext cx="1975812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773" y="4383192"/>
            <a:ext cx="4892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 menu option? To quit the program?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7154" y="5871889"/>
            <a:ext cx="43980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Inputting a valid year? For what?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787052" y="5391122"/>
            <a:ext cx="4340370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 are Magic!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literal values are “magic”, because </a:t>
            </a:r>
            <a:br>
              <a:rPr lang="en-US" dirty="0" smtClean="0"/>
            </a:br>
            <a:r>
              <a:rPr lang="en-US" dirty="0" smtClean="0"/>
              <a:t>their meaning is often unknown</a:t>
            </a:r>
          </a:p>
          <a:p>
            <a:pPr lvl="1"/>
            <a:r>
              <a:rPr lang="en-US" dirty="0" smtClean="0"/>
              <a:t>Called magic numbers, magic strings, etc.</a:t>
            </a:r>
          </a:p>
          <a:p>
            <a:pPr lvl="3"/>
            <a:endParaRPr lang="en-US" dirty="0"/>
          </a:p>
          <a:p>
            <a:r>
              <a:rPr lang="en-US" dirty="0" smtClean="0"/>
              <a:t>Other problems include:</a:t>
            </a:r>
          </a:p>
          <a:p>
            <a:pPr lvl="1"/>
            <a:r>
              <a:rPr lang="en-US" dirty="0" smtClean="0"/>
              <a:t>Reason for choosing the value isn’t always clear</a:t>
            </a:r>
          </a:p>
          <a:p>
            <a:pPr lvl="1"/>
            <a:r>
              <a:rPr lang="en-US" dirty="0" smtClean="0"/>
              <a:t>Increases the opportunity for errors</a:t>
            </a:r>
          </a:p>
          <a:p>
            <a:pPr lvl="1"/>
            <a:r>
              <a:rPr lang="en-US" dirty="0" smtClean="0"/>
              <a:t>Makes the program difficult to change later</a:t>
            </a:r>
          </a:p>
          <a:p>
            <a:pPr lvl="2"/>
            <a:r>
              <a:rPr lang="en-US" dirty="0" smtClean="0"/>
              <a:t>Which 52 is weeks, and which is number of cards?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2" descr="https://upload.wikimedia.org/wikipedia/commons/thumb/2/20/Magic_wand.svg/170px-Magic_wan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9522" flipH="1">
            <a:off x="6560890" y="2497141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3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23 C 0.03611 0.07755 -0.02118 0.21343 -0.12813 0.30231 C -0.23542 0.39144 -0.35261 0.40093 -0.38872 0.32269 C -0.42535 0.24491 -0.36789 0.1088 -0.26077 0.01944 C -0.15365 -0.06921 -0.03664 -0.0787 -0.00035 -0.00023 Z " pathEditMode="relative" rAng="3480000" ptsTypes="AAAAA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10" y="1611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11966</TotalTime>
  <Words>1571</Words>
  <Application>Microsoft Office PowerPoint</Application>
  <PresentationFormat>On-screen Show (4:3)</PresentationFormat>
  <Paragraphs>365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07 – While Loops (cont)</vt:lpstr>
      <vt:lpstr>Last Class We Covered</vt:lpstr>
      <vt:lpstr>Any Questions from Last Time?</vt:lpstr>
      <vt:lpstr>Today’s Objectives</vt:lpstr>
      <vt:lpstr>Constants (and Magic)</vt:lpstr>
      <vt:lpstr>Literal Values</vt:lpstr>
      <vt:lpstr>Literal Value Confusion</vt:lpstr>
      <vt:lpstr>Literal Value Confusion</vt:lpstr>
      <vt:lpstr>Literals are Magic!</vt:lpstr>
      <vt:lpstr>Constants</vt:lpstr>
      <vt:lpstr>Literal Value Clarification</vt:lpstr>
      <vt:lpstr>“Magic” Numbers Example</vt:lpstr>
      <vt:lpstr>Another “Magic” Example</vt:lpstr>
      <vt:lpstr>Using Constants</vt:lpstr>
      <vt:lpstr>Acceptable “Magic” Literals</vt:lpstr>
      <vt:lpstr>Constant Practice</vt:lpstr>
      <vt:lpstr>Constant Practice</vt:lpstr>
      <vt:lpstr>Where Do Constants Go?</vt:lpstr>
      <vt:lpstr>Are Constants Really Constant?</vt:lpstr>
      <vt:lpstr>Sentinel Values and while Loops</vt:lpstr>
      <vt:lpstr>When to Use while Loops</vt:lpstr>
      <vt:lpstr>Sentinel Values</vt:lpstr>
      <vt:lpstr>Sentinel Loop Example</vt:lpstr>
      <vt:lpstr>Sentinel Loop Example</vt:lpstr>
      <vt:lpstr>Sentinel Loop Example</vt:lpstr>
      <vt:lpstr>Priming Reads</vt:lpstr>
      <vt:lpstr>Boolean Flags</vt:lpstr>
      <vt:lpstr>Complex Conditionals</vt:lpstr>
      <vt:lpstr>Complex Examples</vt:lpstr>
      <vt:lpstr>Boolean Flags</vt:lpstr>
      <vt:lpstr>General Layout – Multiple Reqs</vt:lpstr>
      <vt:lpstr>General Layout – Multiple Ways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226</cp:revision>
  <dcterms:created xsi:type="dcterms:W3CDTF">2014-05-05T14:25:42Z</dcterms:created>
  <dcterms:modified xsi:type="dcterms:W3CDTF">2017-09-28T08:45:34Z</dcterms:modified>
</cp:coreProperties>
</file>